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9" r:id="rId6"/>
    <p:sldMasterId id="214748369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hDaftsR8MKp8g9t8cZt42vboFd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D5D1E1-0A40-426E-AB4B-47E542B56F04}">
  <a:tblStyle styleId="{65D5D1E1-0A40-426E-AB4B-47E542B56F0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Medium-bold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3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2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5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4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7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6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9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8.xml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693822b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c693822b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c24f93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9c24f93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c24f93b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9c24f93b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9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0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0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0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0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0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0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0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0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0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0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0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0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0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8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3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4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5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27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7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57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57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8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9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59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59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61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2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6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2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4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64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64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5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5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4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4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4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1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Arsenal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Databases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SQL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Querying: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Visualization: (tableau, PowerBI,..)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4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290" name="Google Shape;290;p4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1" name="Google Shape;291;p4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92" name="Google Shape;292;p4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293" name="Google Shape;293;p4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b="1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4" name="Google Shape;294;p4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295" name="Google Shape;2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6" name="Google Shape;2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" name="Google Shape;305;p5"/>
          <p:cNvGrpSpPr/>
          <p:nvPr/>
        </p:nvGrpSpPr>
        <p:grpSpPr>
          <a:xfrm>
            <a:off x="585600" y="757000"/>
            <a:ext cx="7872300" cy="1369275"/>
            <a:chOff x="585600" y="757000"/>
            <a:chExt cx="7872300" cy="1369275"/>
          </a:xfrm>
        </p:grpSpPr>
        <p:sp>
          <p:nvSpPr>
            <p:cNvPr id="306" name="Google Shape;306;p5"/>
            <p:cNvSpPr txBox="1"/>
            <p:nvPr/>
          </p:nvSpPr>
          <p:spPr>
            <a:xfrm>
              <a:off x="653275" y="12286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several related tables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SQL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>
                  <a:latin typeface="Montserrat"/>
                  <a:ea typeface="Montserrat"/>
                  <a:cs typeface="Montserrat"/>
                  <a:sym typeface="Montserrat"/>
                </a:rPr>
                <a:t>Stored in data warehouses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7" name="Google Shape;307;p5"/>
            <p:cNvSpPr txBox="1"/>
            <p:nvPr/>
          </p:nvSpPr>
          <p:spPr>
            <a:xfrm>
              <a:off x="585600" y="75700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            </a:t>
              </a:r>
              <a:r>
                <a:rPr b="0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b="1" i="0" lang="en" sz="23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8" name="Google Shape;308;p5"/>
            <p:cNvSpPr txBox="1"/>
            <p:nvPr/>
          </p:nvSpPr>
          <p:spPr>
            <a:xfrm>
              <a:off x="4528350" y="12286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Information stored in a single table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b="0" i="0" lang="en" sz="2000" u="none" cap="none" strike="noStrike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 SQL</a:t>
              </a:r>
              <a:endParaRPr b="0" i="0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in data lakes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c693822b9a_0_0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4" name="Google Shape;314;g1c693822b9a_0_0"/>
          <p:cNvGrpSpPr/>
          <p:nvPr/>
        </p:nvGrpSpPr>
        <p:grpSpPr>
          <a:xfrm>
            <a:off x="585600" y="564250"/>
            <a:ext cx="7872300" cy="1562025"/>
            <a:chOff x="585600" y="564250"/>
            <a:chExt cx="7872300" cy="1562025"/>
          </a:xfrm>
        </p:grpSpPr>
        <p:sp>
          <p:nvSpPr>
            <p:cNvPr id="315" name="Google Shape;315;g1c693822b9a_0_0"/>
            <p:cNvSpPr txBox="1"/>
            <p:nvPr/>
          </p:nvSpPr>
          <p:spPr>
            <a:xfrm>
              <a:off x="653275" y="12286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>
                  <a:latin typeface="Montserrat"/>
                  <a:ea typeface="Montserrat"/>
                  <a:cs typeface="Montserrat"/>
                  <a:sym typeface="Montserrat"/>
                </a:rPr>
                <a:t>Schema clearly defined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>
                  <a:latin typeface="Montserrat"/>
                  <a:ea typeface="Montserrat"/>
                  <a:cs typeface="Montserrat"/>
                  <a:sym typeface="Montserrat"/>
                </a:rPr>
                <a:t>Problematic is schema changes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2000"/>
                <a:buFont typeface="Montserrat"/>
                <a:buChar char="●"/>
              </a:pPr>
              <a:r>
                <a:rPr lang="en" sz="2000">
                  <a:latin typeface="Montserrat"/>
                  <a:ea typeface="Montserrat"/>
                  <a:cs typeface="Montserrat"/>
                  <a:sym typeface="Montserrat"/>
                </a:rPr>
                <a:t>Stored on data warehouses</a:t>
              </a:r>
              <a:endParaRPr sz="20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6" name="Google Shape;316;g1c693822b9a_0_0"/>
            <p:cNvSpPr txBox="1"/>
            <p:nvPr/>
          </p:nvSpPr>
          <p:spPr>
            <a:xfrm>
              <a:off x="585600" y="564250"/>
              <a:ext cx="7872300" cy="7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lang="en" sz="23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Structured Data</a:t>
              </a: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  </a:t>
              </a:r>
              <a:r>
                <a:rPr b="0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vs.          </a:t>
              </a:r>
              <a:r>
                <a:rPr b="1" i="0" lang="en" sz="2300" u="none" cap="none" strike="noStrik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b="1" lang="en" sz="23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Unstructured Data</a:t>
              </a:r>
              <a:endParaRPr b="1" i="0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7" name="Google Shape;317;g1c693822b9a_0_0"/>
            <p:cNvSpPr txBox="1"/>
            <p:nvPr/>
          </p:nvSpPr>
          <p:spPr>
            <a:xfrm>
              <a:off x="4528350" y="1228675"/>
              <a:ext cx="3532500" cy="8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Schema not defined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Insensitive to schema changes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55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DC5FA"/>
                </a:buClr>
                <a:buSzPts val="2000"/>
                <a:buFont typeface="Montserrat"/>
                <a:buChar char="●"/>
              </a:pPr>
              <a:r>
                <a:rPr lang="en" sz="2000">
                  <a:solidFill>
                    <a:srgbClr val="2DC5FA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Stored in data lakes</a:t>
              </a:r>
              <a:endParaRPr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c24f93b22_0_0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300"/>
              <a:t>Example of relational database</a:t>
            </a:r>
            <a:endParaRPr sz="4300"/>
          </a:p>
        </p:txBody>
      </p:sp>
      <p:graphicFrame>
        <p:nvGraphicFramePr>
          <p:cNvPr id="323" name="Google Shape;323;g9c24f93b22_0_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{65D5D1E1-0A40-426E-AB4B-47E542B56F04}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Speciality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05/10/2020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Joseph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Traumatology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23/09/2015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Katia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Ophthalmology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09/06/2016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George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Pediatrics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17/08/2018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Linda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UK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Cardiology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c24f93b22_0_6"/>
          <p:cNvSpPr txBox="1"/>
          <p:nvPr>
            <p:ph type="ctrTitle"/>
          </p:nvPr>
        </p:nvSpPr>
        <p:spPr>
          <a:xfrm>
            <a:off x="621500" y="744575"/>
            <a:ext cx="7811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800"/>
              <a:t>Example of non relational database</a:t>
            </a:r>
            <a:endParaRPr sz="3800"/>
          </a:p>
        </p:txBody>
      </p:sp>
      <p:sp>
        <p:nvSpPr>
          <p:cNvPr id="329" name="Google Shape;329;g9c24f93b22_0_6"/>
          <p:cNvSpPr txBox="1"/>
          <p:nvPr/>
        </p:nvSpPr>
        <p:spPr>
          <a:xfrm>
            <a:off x="1050125" y="2389575"/>
            <a:ext cx="64401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{“name”: Joseph, “country”: US},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23/09/2015, “name”: Katia, “country”: AR, “speciality”: ophthalmology},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09/06/2016, “name”: George, “country”: PO, “speciality”: pediatrics},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{“date”: 17/08/2018, “name”: Linda,“speciality”: cardiology}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